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"/>
  </p:sldMasterIdLst>
  <p:notesMasterIdLst>
    <p:notesMasterId r:id="rId55"/>
  </p:notesMasterIdLst>
  <p:sldIdLst>
    <p:sldId id="256" r:id="rId3"/>
    <p:sldId id="257" r:id="rId4"/>
    <p:sldId id="258" r:id="rId5"/>
    <p:sldId id="259" r:id="rId6"/>
    <p:sldId id="266" r:id="rId7"/>
    <p:sldId id="267" r:id="rId8"/>
    <p:sldId id="264" r:id="rId9"/>
    <p:sldId id="269" r:id="rId10"/>
    <p:sldId id="270" r:id="rId11"/>
    <p:sldId id="268" r:id="rId12"/>
    <p:sldId id="260" r:id="rId13"/>
    <p:sldId id="271" r:id="rId14"/>
    <p:sldId id="265" r:id="rId15"/>
    <p:sldId id="261" r:id="rId16"/>
    <p:sldId id="262" r:id="rId17"/>
    <p:sldId id="263" r:id="rId18"/>
    <p:sldId id="272" r:id="rId19"/>
    <p:sldId id="278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3" r:id="rId33"/>
    <p:sldId id="294" r:id="rId34"/>
    <p:sldId id="295" r:id="rId35"/>
    <p:sldId id="298" r:id="rId36"/>
    <p:sldId id="286" r:id="rId37"/>
    <p:sldId id="290" r:id="rId38"/>
    <p:sldId id="288" r:id="rId39"/>
    <p:sldId id="289" r:id="rId40"/>
    <p:sldId id="291" r:id="rId41"/>
    <p:sldId id="302" r:id="rId42"/>
    <p:sldId id="287" r:id="rId43"/>
    <p:sldId id="303" r:id="rId44"/>
    <p:sldId id="297" r:id="rId45"/>
    <p:sldId id="305" r:id="rId46"/>
    <p:sldId id="304" r:id="rId47"/>
    <p:sldId id="306" r:id="rId48"/>
    <p:sldId id="296" r:id="rId49"/>
    <p:sldId id="307" r:id="rId50"/>
    <p:sldId id="292" r:id="rId51"/>
    <p:sldId id="300" r:id="rId52"/>
    <p:sldId id="301" r:id="rId53"/>
    <p:sldId id="29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>
      <p:cViewPr varScale="1">
        <p:scale>
          <a:sx n="112" d="100"/>
          <a:sy n="112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C0A63-00A4-4AD3-AADE-F7FB98A5F126}" type="doc">
      <dgm:prSet loTypeId="urn:microsoft.com/office/officeart/2005/8/layout/orgChart1" loCatId="hierarchy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9F3501A-6962-45ED-999D-6C596A92F621}">
      <dgm:prSet phldrT="[Text]"/>
      <dgm:spPr/>
      <dgm:t>
        <a:bodyPr/>
        <a:lstStyle/>
        <a:p>
          <a:r>
            <a:rPr lang="en-US" b="1" dirty="0" smtClean="0"/>
            <a:t>Social Marketing </a:t>
          </a:r>
          <a:r>
            <a:rPr lang="en-US" b="1" u="sng" dirty="0" smtClean="0"/>
            <a:t>IS</a:t>
          </a:r>
          <a:endParaRPr lang="en-US" b="1" u="sng" dirty="0"/>
        </a:p>
      </dgm:t>
    </dgm:pt>
    <dgm:pt modelId="{6ECBD3AB-0CF6-47A0-97FC-504DDCC5ECF4}" type="parTrans" cxnId="{A223CEEA-DD9C-4FF6-B0D9-B175CB2E66FA}">
      <dgm:prSet/>
      <dgm:spPr/>
      <dgm:t>
        <a:bodyPr/>
        <a:lstStyle/>
        <a:p>
          <a:endParaRPr lang="en-US"/>
        </a:p>
      </dgm:t>
    </dgm:pt>
    <dgm:pt modelId="{7D2AEBBB-9BAC-4833-BD4F-26150316571D}" type="sibTrans" cxnId="{A223CEEA-DD9C-4FF6-B0D9-B175CB2E66FA}">
      <dgm:prSet/>
      <dgm:spPr/>
      <dgm:t>
        <a:bodyPr/>
        <a:lstStyle/>
        <a:p>
          <a:endParaRPr lang="en-US"/>
        </a:p>
      </dgm:t>
    </dgm:pt>
    <dgm:pt modelId="{6F6BF171-4AB0-4A21-BC02-7E50B4F897F7}">
      <dgm:prSet phldrT="[Text]"/>
      <dgm:spPr/>
      <dgm:t>
        <a:bodyPr/>
        <a:lstStyle/>
        <a:p>
          <a:r>
            <a:rPr lang="en-US" b="1" dirty="0" smtClean="0"/>
            <a:t>Selling a behavior, as opposed to a product, for the good of the community</a:t>
          </a:r>
          <a:endParaRPr lang="en-US" b="1" dirty="0"/>
        </a:p>
      </dgm:t>
    </dgm:pt>
    <dgm:pt modelId="{58F58297-C61A-4E79-B58D-50DDF4D63D48}" type="parTrans" cxnId="{03BD6839-014D-4165-BA08-B4010EA446A8}">
      <dgm:prSet/>
      <dgm:spPr/>
      <dgm:t>
        <a:bodyPr/>
        <a:lstStyle/>
        <a:p>
          <a:endParaRPr lang="en-US"/>
        </a:p>
      </dgm:t>
    </dgm:pt>
    <dgm:pt modelId="{8279ABE6-C85D-42B8-8890-9477C7AFCA15}" type="sibTrans" cxnId="{03BD6839-014D-4165-BA08-B4010EA446A8}">
      <dgm:prSet/>
      <dgm:spPr/>
      <dgm:t>
        <a:bodyPr/>
        <a:lstStyle/>
        <a:p>
          <a:endParaRPr lang="en-US"/>
        </a:p>
      </dgm:t>
    </dgm:pt>
    <dgm:pt modelId="{DA8F21AC-F1F1-4C65-B16E-F67D30F7F3F0}">
      <dgm:prSet phldrT="[Text]"/>
      <dgm:spPr/>
      <dgm:t>
        <a:bodyPr/>
        <a:lstStyle/>
        <a:p>
          <a:r>
            <a:rPr lang="en-US" b="1" dirty="0" smtClean="0"/>
            <a:t>Provides consumers with facts and then asks them to make a conscious choice to participate in, or change, a behavior</a:t>
          </a:r>
          <a:endParaRPr lang="en-US" b="1" dirty="0"/>
        </a:p>
      </dgm:t>
    </dgm:pt>
    <dgm:pt modelId="{0E4B321E-284B-4035-9370-70B78AEC0454}" type="parTrans" cxnId="{43453D3A-F5DD-478C-958C-3B4933BD18A2}">
      <dgm:prSet/>
      <dgm:spPr/>
      <dgm:t>
        <a:bodyPr/>
        <a:lstStyle/>
        <a:p>
          <a:endParaRPr lang="en-US"/>
        </a:p>
      </dgm:t>
    </dgm:pt>
    <dgm:pt modelId="{927AA8EC-C137-43F6-9409-28890BF4589F}" type="sibTrans" cxnId="{43453D3A-F5DD-478C-958C-3B4933BD18A2}">
      <dgm:prSet/>
      <dgm:spPr/>
      <dgm:t>
        <a:bodyPr/>
        <a:lstStyle/>
        <a:p>
          <a:endParaRPr lang="en-US"/>
        </a:p>
      </dgm:t>
    </dgm:pt>
    <dgm:pt modelId="{3DBEA6E5-D00B-4253-8576-47965AE62E7D}">
      <dgm:prSet phldrT="[Text]"/>
      <dgm:spPr/>
      <dgm:t>
        <a:bodyPr/>
        <a:lstStyle/>
        <a:p>
          <a:r>
            <a:rPr lang="en-US" b="1" dirty="0" smtClean="0"/>
            <a:t>Is a ‘stay the course’ process – It produces a ‘slow but steady’, lasting change</a:t>
          </a:r>
          <a:endParaRPr lang="en-US" b="1" dirty="0"/>
        </a:p>
      </dgm:t>
    </dgm:pt>
    <dgm:pt modelId="{63B9B031-88BE-41A2-8C36-CC18D3CD2455}" type="parTrans" cxnId="{E6D9A996-4F84-4AFE-9225-902E0FEF30F9}">
      <dgm:prSet/>
      <dgm:spPr/>
      <dgm:t>
        <a:bodyPr/>
        <a:lstStyle/>
        <a:p>
          <a:endParaRPr lang="en-US"/>
        </a:p>
      </dgm:t>
    </dgm:pt>
    <dgm:pt modelId="{45A31C7B-2A63-48E4-8A53-C0D217A4CA46}" type="sibTrans" cxnId="{E6D9A996-4F84-4AFE-9225-902E0FEF30F9}">
      <dgm:prSet/>
      <dgm:spPr/>
      <dgm:t>
        <a:bodyPr/>
        <a:lstStyle/>
        <a:p>
          <a:endParaRPr lang="en-US"/>
        </a:p>
      </dgm:t>
    </dgm:pt>
    <dgm:pt modelId="{E7C1B46A-6000-4FE1-927F-44C0FFBDE47D}" type="pres">
      <dgm:prSet presAssocID="{997C0A63-00A4-4AD3-AADE-F7FB98A5F1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6DBAD2-0467-43A4-9ADA-F36462F8AB86}" type="pres">
      <dgm:prSet presAssocID="{09F3501A-6962-45ED-999D-6C596A92F62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6AF94B-80A5-4500-9BED-436023233076}" type="pres">
      <dgm:prSet presAssocID="{09F3501A-6962-45ED-999D-6C596A92F621}" presName="rootComposite1" presStyleCnt="0"/>
      <dgm:spPr/>
      <dgm:t>
        <a:bodyPr/>
        <a:lstStyle/>
        <a:p>
          <a:endParaRPr lang="en-US"/>
        </a:p>
      </dgm:t>
    </dgm:pt>
    <dgm:pt modelId="{7C533AC5-FCCE-4C2A-A03B-74F28C00893A}" type="pres">
      <dgm:prSet presAssocID="{09F3501A-6962-45ED-999D-6C596A92F621}" presName="rootText1" presStyleLbl="node0" presStyleIdx="0" presStyleCnt="1" custScaleX="144465" custScaleY="1559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61E661-41E4-4BDE-8E16-40F8D0F3F9ED}" type="pres">
      <dgm:prSet presAssocID="{09F3501A-6962-45ED-999D-6C596A92F62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B9BA8BF-7E1B-4960-9B70-9863295633C7}" type="pres">
      <dgm:prSet presAssocID="{09F3501A-6962-45ED-999D-6C596A92F621}" presName="hierChild2" presStyleCnt="0"/>
      <dgm:spPr/>
      <dgm:t>
        <a:bodyPr/>
        <a:lstStyle/>
        <a:p>
          <a:endParaRPr lang="en-US"/>
        </a:p>
      </dgm:t>
    </dgm:pt>
    <dgm:pt modelId="{13569C2B-A6DE-4ECB-B47B-E61FF93C4676}" type="pres">
      <dgm:prSet presAssocID="{58F58297-C61A-4E79-B58D-50DDF4D63D48}" presName="Name37" presStyleLbl="parChTrans1D2" presStyleIdx="0" presStyleCnt="3"/>
      <dgm:spPr/>
      <dgm:t>
        <a:bodyPr/>
        <a:lstStyle/>
        <a:p>
          <a:endParaRPr lang="en-US"/>
        </a:p>
      </dgm:t>
    </dgm:pt>
    <dgm:pt modelId="{B3BEDACA-6327-4F74-BB9B-B913067E6761}" type="pres">
      <dgm:prSet presAssocID="{6F6BF171-4AB0-4A21-BC02-7E50B4F897F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A647027-858D-450C-860D-8C870574AFEB}" type="pres">
      <dgm:prSet presAssocID="{6F6BF171-4AB0-4A21-BC02-7E50B4F897F7}" presName="rootComposite" presStyleCnt="0"/>
      <dgm:spPr/>
      <dgm:t>
        <a:bodyPr/>
        <a:lstStyle/>
        <a:p>
          <a:endParaRPr lang="en-US"/>
        </a:p>
      </dgm:t>
    </dgm:pt>
    <dgm:pt modelId="{BEE86585-09B7-4047-AA1F-EA302821B35D}" type="pres">
      <dgm:prSet presAssocID="{6F6BF171-4AB0-4A21-BC02-7E50B4F897F7}" presName="rootText" presStyleLbl="node2" presStyleIdx="0" presStyleCnt="3" custScaleX="113913" custScaleY="2152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288F1B-A977-48F1-A5AA-B737C771817A}" type="pres">
      <dgm:prSet presAssocID="{6F6BF171-4AB0-4A21-BC02-7E50B4F897F7}" presName="rootConnector" presStyleLbl="node2" presStyleIdx="0" presStyleCnt="3"/>
      <dgm:spPr/>
      <dgm:t>
        <a:bodyPr/>
        <a:lstStyle/>
        <a:p>
          <a:endParaRPr lang="en-US"/>
        </a:p>
      </dgm:t>
    </dgm:pt>
    <dgm:pt modelId="{19B2025C-1423-4389-BB9C-3A2C25DD6223}" type="pres">
      <dgm:prSet presAssocID="{6F6BF171-4AB0-4A21-BC02-7E50B4F897F7}" presName="hierChild4" presStyleCnt="0"/>
      <dgm:spPr/>
      <dgm:t>
        <a:bodyPr/>
        <a:lstStyle/>
        <a:p>
          <a:endParaRPr lang="en-US"/>
        </a:p>
      </dgm:t>
    </dgm:pt>
    <dgm:pt modelId="{AFAC73C7-D051-4F69-8669-1FF8734273E7}" type="pres">
      <dgm:prSet presAssocID="{6F6BF171-4AB0-4A21-BC02-7E50B4F897F7}" presName="hierChild5" presStyleCnt="0"/>
      <dgm:spPr/>
      <dgm:t>
        <a:bodyPr/>
        <a:lstStyle/>
        <a:p>
          <a:endParaRPr lang="en-US"/>
        </a:p>
      </dgm:t>
    </dgm:pt>
    <dgm:pt modelId="{200F8DD4-1F0A-48F2-81D2-A92B8854559E}" type="pres">
      <dgm:prSet presAssocID="{0E4B321E-284B-4035-9370-70B78AEC0454}" presName="Name37" presStyleLbl="parChTrans1D2" presStyleIdx="1" presStyleCnt="3"/>
      <dgm:spPr/>
      <dgm:t>
        <a:bodyPr/>
        <a:lstStyle/>
        <a:p>
          <a:endParaRPr lang="en-US"/>
        </a:p>
      </dgm:t>
    </dgm:pt>
    <dgm:pt modelId="{4A9B9CC9-E988-46A1-AC99-1AF90B8BE680}" type="pres">
      <dgm:prSet presAssocID="{DA8F21AC-F1F1-4C65-B16E-F67D30F7F3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BD4357-5383-4BBE-9989-5BE4346848A3}" type="pres">
      <dgm:prSet presAssocID="{DA8F21AC-F1F1-4C65-B16E-F67D30F7F3F0}" presName="rootComposite" presStyleCnt="0"/>
      <dgm:spPr/>
      <dgm:t>
        <a:bodyPr/>
        <a:lstStyle/>
        <a:p>
          <a:endParaRPr lang="en-US"/>
        </a:p>
      </dgm:t>
    </dgm:pt>
    <dgm:pt modelId="{EBED2B8B-AFE7-4169-97D1-B056E8EBC123}" type="pres">
      <dgm:prSet presAssocID="{DA8F21AC-F1F1-4C65-B16E-F67D30F7F3F0}" presName="rootText" presStyleLbl="node2" presStyleIdx="1" presStyleCnt="3" custScaleX="113913" custScaleY="2152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8E36DA-9019-4B0C-B34D-8BA65BDC7DA2}" type="pres">
      <dgm:prSet presAssocID="{DA8F21AC-F1F1-4C65-B16E-F67D30F7F3F0}" presName="rootConnector" presStyleLbl="node2" presStyleIdx="1" presStyleCnt="3"/>
      <dgm:spPr/>
      <dgm:t>
        <a:bodyPr/>
        <a:lstStyle/>
        <a:p>
          <a:endParaRPr lang="en-US"/>
        </a:p>
      </dgm:t>
    </dgm:pt>
    <dgm:pt modelId="{109ECDD6-6404-4165-B42E-F92894DEB78B}" type="pres">
      <dgm:prSet presAssocID="{DA8F21AC-F1F1-4C65-B16E-F67D30F7F3F0}" presName="hierChild4" presStyleCnt="0"/>
      <dgm:spPr/>
      <dgm:t>
        <a:bodyPr/>
        <a:lstStyle/>
        <a:p>
          <a:endParaRPr lang="en-US"/>
        </a:p>
      </dgm:t>
    </dgm:pt>
    <dgm:pt modelId="{44900FDD-76B0-4470-9CB4-719043A65BA4}" type="pres">
      <dgm:prSet presAssocID="{DA8F21AC-F1F1-4C65-B16E-F67D30F7F3F0}" presName="hierChild5" presStyleCnt="0"/>
      <dgm:spPr/>
      <dgm:t>
        <a:bodyPr/>
        <a:lstStyle/>
        <a:p>
          <a:endParaRPr lang="en-US"/>
        </a:p>
      </dgm:t>
    </dgm:pt>
    <dgm:pt modelId="{1833D44F-B862-441C-B636-098A66313D36}" type="pres">
      <dgm:prSet presAssocID="{63B9B031-88BE-41A2-8C36-CC18D3CD2455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FB170B6-2F8D-4660-A940-ACF938736CF4}" type="pres">
      <dgm:prSet presAssocID="{3DBEA6E5-D00B-4253-8576-47965AE62E7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5035123-5C3B-47EF-A676-0FF91D953EFE}" type="pres">
      <dgm:prSet presAssocID="{3DBEA6E5-D00B-4253-8576-47965AE62E7D}" presName="rootComposite" presStyleCnt="0"/>
      <dgm:spPr/>
      <dgm:t>
        <a:bodyPr/>
        <a:lstStyle/>
        <a:p>
          <a:endParaRPr lang="en-US"/>
        </a:p>
      </dgm:t>
    </dgm:pt>
    <dgm:pt modelId="{5C532881-82D1-4AD7-AD54-F61E6DC03B09}" type="pres">
      <dgm:prSet presAssocID="{3DBEA6E5-D00B-4253-8576-47965AE62E7D}" presName="rootText" presStyleLbl="node2" presStyleIdx="2" presStyleCnt="3" custScaleX="113913" custScaleY="2152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EC4D62-4D99-472B-8C82-5440B819EAB4}" type="pres">
      <dgm:prSet presAssocID="{3DBEA6E5-D00B-4253-8576-47965AE62E7D}" presName="rootConnector" presStyleLbl="node2" presStyleIdx="2" presStyleCnt="3"/>
      <dgm:spPr/>
      <dgm:t>
        <a:bodyPr/>
        <a:lstStyle/>
        <a:p>
          <a:endParaRPr lang="en-US"/>
        </a:p>
      </dgm:t>
    </dgm:pt>
    <dgm:pt modelId="{773B0973-BF0C-441B-81ED-7A0DCA341A53}" type="pres">
      <dgm:prSet presAssocID="{3DBEA6E5-D00B-4253-8576-47965AE62E7D}" presName="hierChild4" presStyleCnt="0"/>
      <dgm:spPr/>
      <dgm:t>
        <a:bodyPr/>
        <a:lstStyle/>
        <a:p>
          <a:endParaRPr lang="en-US"/>
        </a:p>
      </dgm:t>
    </dgm:pt>
    <dgm:pt modelId="{14D7E790-D224-42D4-815D-96A51BCF1322}" type="pres">
      <dgm:prSet presAssocID="{3DBEA6E5-D00B-4253-8576-47965AE62E7D}" presName="hierChild5" presStyleCnt="0"/>
      <dgm:spPr/>
      <dgm:t>
        <a:bodyPr/>
        <a:lstStyle/>
        <a:p>
          <a:endParaRPr lang="en-US"/>
        </a:p>
      </dgm:t>
    </dgm:pt>
    <dgm:pt modelId="{01534637-D7B1-496F-B34D-A42CCBCF482C}" type="pres">
      <dgm:prSet presAssocID="{09F3501A-6962-45ED-999D-6C596A92F621}" presName="hierChild3" presStyleCnt="0"/>
      <dgm:spPr/>
      <dgm:t>
        <a:bodyPr/>
        <a:lstStyle/>
        <a:p>
          <a:endParaRPr lang="en-US"/>
        </a:p>
      </dgm:t>
    </dgm:pt>
  </dgm:ptLst>
  <dgm:cxnLst>
    <dgm:cxn modelId="{171AE7F0-AB7D-431F-B924-71A2929F431C}" type="presOf" srcId="{0E4B321E-284B-4035-9370-70B78AEC0454}" destId="{200F8DD4-1F0A-48F2-81D2-A92B8854559E}" srcOrd="0" destOrd="0" presId="urn:microsoft.com/office/officeart/2005/8/layout/orgChart1"/>
    <dgm:cxn modelId="{03BD6839-014D-4165-BA08-B4010EA446A8}" srcId="{09F3501A-6962-45ED-999D-6C596A92F621}" destId="{6F6BF171-4AB0-4A21-BC02-7E50B4F897F7}" srcOrd="0" destOrd="0" parTransId="{58F58297-C61A-4E79-B58D-50DDF4D63D48}" sibTransId="{8279ABE6-C85D-42B8-8890-9477C7AFCA15}"/>
    <dgm:cxn modelId="{0FEB82A7-3C7A-45F6-96DF-82B7BD7C15AD}" type="presOf" srcId="{DA8F21AC-F1F1-4C65-B16E-F67D30F7F3F0}" destId="{BD8E36DA-9019-4B0C-B34D-8BA65BDC7DA2}" srcOrd="1" destOrd="0" presId="urn:microsoft.com/office/officeart/2005/8/layout/orgChart1"/>
    <dgm:cxn modelId="{A23CFD0C-A43E-4A6F-93F6-F2B0FB4C64E9}" type="presOf" srcId="{63B9B031-88BE-41A2-8C36-CC18D3CD2455}" destId="{1833D44F-B862-441C-B636-098A66313D36}" srcOrd="0" destOrd="0" presId="urn:microsoft.com/office/officeart/2005/8/layout/orgChart1"/>
    <dgm:cxn modelId="{ACDC91C6-6043-4C72-8E64-27E098DC91B1}" type="presOf" srcId="{09F3501A-6962-45ED-999D-6C596A92F621}" destId="{0A61E661-41E4-4BDE-8E16-40F8D0F3F9ED}" srcOrd="1" destOrd="0" presId="urn:microsoft.com/office/officeart/2005/8/layout/orgChart1"/>
    <dgm:cxn modelId="{E6765BAC-A61F-4628-8C70-0C610068733B}" type="presOf" srcId="{6F6BF171-4AB0-4A21-BC02-7E50B4F897F7}" destId="{BEE86585-09B7-4047-AA1F-EA302821B35D}" srcOrd="0" destOrd="0" presId="urn:microsoft.com/office/officeart/2005/8/layout/orgChart1"/>
    <dgm:cxn modelId="{43453D3A-F5DD-478C-958C-3B4933BD18A2}" srcId="{09F3501A-6962-45ED-999D-6C596A92F621}" destId="{DA8F21AC-F1F1-4C65-B16E-F67D30F7F3F0}" srcOrd="1" destOrd="0" parTransId="{0E4B321E-284B-4035-9370-70B78AEC0454}" sibTransId="{927AA8EC-C137-43F6-9409-28890BF4589F}"/>
    <dgm:cxn modelId="{2AE95581-1FB6-402E-8100-9A89D425BB64}" type="presOf" srcId="{3DBEA6E5-D00B-4253-8576-47965AE62E7D}" destId="{5C532881-82D1-4AD7-AD54-F61E6DC03B09}" srcOrd="0" destOrd="0" presId="urn:microsoft.com/office/officeart/2005/8/layout/orgChart1"/>
    <dgm:cxn modelId="{E6D9A996-4F84-4AFE-9225-902E0FEF30F9}" srcId="{09F3501A-6962-45ED-999D-6C596A92F621}" destId="{3DBEA6E5-D00B-4253-8576-47965AE62E7D}" srcOrd="2" destOrd="0" parTransId="{63B9B031-88BE-41A2-8C36-CC18D3CD2455}" sibTransId="{45A31C7B-2A63-48E4-8A53-C0D217A4CA46}"/>
    <dgm:cxn modelId="{C72EF579-3DF4-4FFA-BE66-58CFFD82C73A}" type="presOf" srcId="{58F58297-C61A-4E79-B58D-50DDF4D63D48}" destId="{13569C2B-A6DE-4ECB-B47B-E61FF93C4676}" srcOrd="0" destOrd="0" presId="urn:microsoft.com/office/officeart/2005/8/layout/orgChart1"/>
    <dgm:cxn modelId="{EC3AFC3A-2C98-4F52-9EE8-CD1A194FEC4C}" type="presOf" srcId="{3DBEA6E5-D00B-4253-8576-47965AE62E7D}" destId="{E6EC4D62-4D99-472B-8C82-5440B819EAB4}" srcOrd="1" destOrd="0" presId="urn:microsoft.com/office/officeart/2005/8/layout/orgChart1"/>
    <dgm:cxn modelId="{76C932FF-7E9E-4421-9F34-6E12A22F869D}" type="presOf" srcId="{09F3501A-6962-45ED-999D-6C596A92F621}" destId="{7C533AC5-FCCE-4C2A-A03B-74F28C00893A}" srcOrd="0" destOrd="0" presId="urn:microsoft.com/office/officeart/2005/8/layout/orgChart1"/>
    <dgm:cxn modelId="{2BC49248-3C35-4C46-81E4-145D84CCBC35}" type="presOf" srcId="{DA8F21AC-F1F1-4C65-B16E-F67D30F7F3F0}" destId="{EBED2B8B-AFE7-4169-97D1-B056E8EBC123}" srcOrd="0" destOrd="0" presId="urn:microsoft.com/office/officeart/2005/8/layout/orgChart1"/>
    <dgm:cxn modelId="{5D809BB9-4FD4-47D5-8414-8EB53890FC1C}" type="presOf" srcId="{6F6BF171-4AB0-4A21-BC02-7E50B4F897F7}" destId="{0D288F1B-A977-48F1-A5AA-B737C771817A}" srcOrd="1" destOrd="0" presId="urn:microsoft.com/office/officeart/2005/8/layout/orgChart1"/>
    <dgm:cxn modelId="{A223CEEA-DD9C-4FF6-B0D9-B175CB2E66FA}" srcId="{997C0A63-00A4-4AD3-AADE-F7FB98A5F126}" destId="{09F3501A-6962-45ED-999D-6C596A92F621}" srcOrd="0" destOrd="0" parTransId="{6ECBD3AB-0CF6-47A0-97FC-504DDCC5ECF4}" sibTransId="{7D2AEBBB-9BAC-4833-BD4F-26150316571D}"/>
    <dgm:cxn modelId="{572FB557-519C-40B6-946E-133AB52F4FD2}" type="presOf" srcId="{997C0A63-00A4-4AD3-AADE-F7FB98A5F126}" destId="{E7C1B46A-6000-4FE1-927F-44C0FFBDE47D}" srcOrd="0" destOrd="0" presId="urn:microsoft.com/office/officeart/2005/8/layout/orgChart1"/>
    <dgm:cxn modelId="{2ABC3062-BB22-482C-AB25-92E7B9E617B1}" type="presParOf" srcId="{E7C1B46A-6000-4FE1-927F-44C0FFBDE47D}" destId="{A56DBAD2-0467-43A4-9ADA-F36462F8AB86}" srcOrd="0" destOrd="0" presId="urn:microsoft.com/office/officeart/2005/8/layout/orgChart1"/>
    <dgm:cxn modelId="{EA71BBD1-BD26-4230-BA24-D87941E59909}" type="presParOf" srcId="{A56DBAD2-0467-43A4-9ADA-F36462F8AB86}" destId="{566AF94B-80A5-4500-9BED-436023233076}" srcOrd="0" destOrd="0" presId="urn:microsoft.com/office/officeart/2005/8/layout/orgChart1"/>
    <dgm:cxn modelId="{9BDCD0FD-0511-4582-86DD-92197529093F}" type="presParOf" srcId="{566AF94B-80A5-4500-9BED-436023233076}" destId="{7C533AC5-FCCE-4C2A-A03B-74F28C00893A}" srcOrd="0" destOrd="0" presId="urn:microsoft.com/office/officeart/2005/8/layout/orgChart1"/>
    <dgm:cxn modelId="{FF9D561F-A281-46F1-BA79-C3B8E85CB1FF}" type="presParOf" srcId="{566AF94B-80A5-4500-9BED-436023233076}" destId="{0A61E661-41E4-4BDE-8E16-40F8D0F3F9ED}" srcOrd="1" destOrd="0" presId="urn:microsoft.com/office/officeart/2005/8/layout/orgChart1"/>
    <dgm:cxn modelId="{ED5266C4-F281-4850-B6CC-72893F423915}" type="presParOf" srcId="{A56DBAD2-0467-43A4-9ADA-F36462F8AB86}" destId="{3B9BA8BF-7E1B-4960-9B70-9863295633C7}" srcOrd="1" destOrd="0" presId="urn:microsoft.com/office/officeart/2005/8/layout/orgChart1"/>
    <dgm:cxn modelId="{8CF68FC1-655F-46E4-8EF3-F2B40C7694F1}" type="presParOf" srcId="{3B9BA8BF-7E1B-4960-9B70-9863295633C7}" destId="{13569C2B-A6DE-4ECB-B47B-E61FF93C4676}" srcOrd="0" destOrd="0" presId="urn:microsoft.com/office/officeart/2005/8/layout/orgChart1"/>
    <dgm:cxn modelId="{0AA31E7D-A5DA-4A5C-B3BB-32D5F9B1B506}" type="presParOf" srcId="{3B9BA8BF-7E1B-4960-9B70-9863295633C7}" destId="{B3BEDACA-6327-4F74-BB9B-B913067E6761}" srcOrd="1" destOrd="0" presId="urn:microsoft.com/office/officeart/2005/8/layout/orgChart1"/>
    <dgm:cxn modelId="{4F0AA62B-FDD3-4DB0-893D-ACBFDCBC66B0}" type="presParOf" srcId="{B3BEDACA-6327-4F74-BB9B-B913067E6761}" destId="{0A647027-858D-450C-860D-8C870574AFEB}" srcOrd="0" destOrd="0" presId="urn:microsoft.com/office/officeart/2005/8/layout/orgChart1"/>
    <dgm:cxn modelId="{F7E0C525-FD13-48D5-A9FB-BD7084D338F2}" type="presParOf" srcId="{0A647027-858D-450C-860D-8C870574AFEB}" destId="{BEE86585-09B7-4047-AA1F-EA302821B35D}" srcOrd="0" destOrd="0" presId="urn:microsoft.com/office/officeart/2005/8/layout/orgChart1"/>
    <dgm:cxn modelId="{58F817BA-398F-4955-8134-460F936FEE80}" type="presParOf" srcId="{0A647027-858D-450C-860D-8C870574AFEB}" destId="{0D288F1B-A977-48F1-A5AA-B737C771817A}" srcOrd="1" destOrd="0" presId="urn:microsoft.com/office/officeart/2005/8/layout/orgChart1"/>
    <dgm:cxn modelId="{C5111D06-BEF0-4E89-B32B-8024376CEDB9}" type="presParOf" srcId="{B3BEDACA-6327-4F74-BB9B-B913067E6761}" destId="{19B2025C-1423-4389-BB9C-3A2C25DD6223}" srcOrd="1" destOrd="0" presId="urn:microsoft.com/office/officeart/2005/8/layout/orgChart1"/>
    <dgm:cxn modelId="{35371A1E-678A-430D-B65A-DAA274DB143E}" type="presParOf" srcId="{B3BEDACA-6327-4F74-BB9B-B913067E6761}" destId="{AFAC73C7-D051-4F69-8669-1FF8734273E7}" srcOrd="2" destOrd="0" presId="urn:microsoft.com/office/officeart/2005/8/layout/orgChart1"/>
    <dgm:cxn modelId="{9840C8EB-4124-4F3E-A1BB-157D9C8EED9A}" type="presParOf" srcId="{3B9BA8BF-7E1B-4960-9B70-9863295633C7}" destId="{200F8DD4-1F0A-48F2-81D2-A92B8854559E}" srcOrd="2" destOrd="0" presId="urn:microsoft.com/office/officeart/2005/8/layout/orgChart1"/>
    <dgm:cxn modelId="{1E0B02F1-22D0-44F6-BAC0-C7E1FC1C1179}" type="presParOf" srcId="{3B9BA8BF-7E1B-4960-9B70-9863295633C7}" destId="{4A9B9CC9-E988-46A1-AC99-1AF90B8BE680}" srcOrd="3" destOrd="0" presId="urn:microsoft.com/office/officeart/2005/8/layout/orgChart1"/>
    <dgm:cxn modelId="{2F4E6E49-1D4A-446B-A577-BDDB52CAEE8B}" type="presParOf" srcId="{4A9B9CC9-E988-46A1-AC99-1AF90B8BE680}" destId="{56BD4357-5383-4BBE-9989-5BE4346848A3}" srcOrd="0" destOrd="0" presId="urn:microsoft.com/office/officeart/2005/8/layout/orgChart1"/>
    <dgm:cxn modelId="{F7F87439-D018-4CCA-8BEB-DED898775629}" type="presParOf" srcId="{56BD4357-5383-4BBE-9989-5BE4346848A3}" destId="{EBED2B8B-AFE7-4169-97D1-B056E8EBC123}" srcOrd="0" destOrd="0" presId="urn:microsoft.com/office/officeart/2005/8/layout/orgChart1"/>
    <dgm:cxn modelId="{F950978F-2A5A-443E-9D1A-7F53194DB643}" type="presParOf" srcId="{56BD4357-5383-4BBE-9989-5BE4346848A3}" destId="{BD8E36DA-9019-4B0C-B34D-8BA65BDC7DA2}" srcOrd="1" destOrd="0" presId="urn:microsoft.com/office/officeart/2005/8/layout/orgChart1"/>
    <dgm:cxn modelId="{BB05940E-FBC0-4890-ABCB-838140B46ADE}" type="presParOf" srcId="{4A9B9CC9-E988-46A1-AC99-1AF90B8BE680}" destId="{109ECDD6-6404-4165-B42E-F92894DEB78B}" srcOrd="1" destOrd="0" presId="urn:microsoft.com/office/officeart/2005/8/layout/orgChart1"/>
    <dgm:cxn modelId="{BA1132BB-86D5-43C9-8A59-753AE59F7B15}" type="presParOf" srcId="{4A9B9CC9-E988-46A1-AC99-1AF90B8BE680}" destId="{44900FDD-76B0-4470-9CB4-719043A65BA4}" srcOrd="2" destOrd="0" presId="urn:microsoft.com/office/officeart/2005/8/layout/orgChart1"/>
    <dgm:cxn modelId="{2D302EAF-F7DB-41D3-B0C3-DA9235EFD9EF}" type="presParOf" srcId="{3B9BA8BF-7E1B-4960-9B70-9863295633C7}" destId="{1833D44F-B862-441C-B636-098A66313D36}" srcOrd="4" destOrd="0" presId="urn:microsoft.com/office/officeart/2005/8/layout/orgChart1"/>
    <dgm:cxn modelId="{04178961-8059-41AE-9C8C-A386D2288973}" type="presParOf" srcId="{3B9BA8BF-7E1B-4960-9B70-9863295633C7}" destId="{3FB170B6-2F8D-4660-A940-ACF938736CF4}" srcOrd="5" destOrd="0" presId="urn:microsoft.com/office/officeart/2005/8/layout/orgChart1"/>
    <dgm:cxn modelId="{8CF69854-A900-4296-AEB3-F6B903B1E5EA}" type="presParOf" srcId="{3FB170B6-2F8D-4660-A940-ACF938736CF4}" destId="{25035123-5C3B-47EF-A676-0FF91D953EFE}" srcOrd="0" destOrd="0" presId="urn:microsoft.com/office/officeart/2005/8/layout/orgChart1"/>
    <dgm:cxn modelId="{BFCBF49D-53B1-4D71-A050-F0460E9012CF}" type="presParOf" srcId="{25035123-5C3B-47EF-A676-0FF91D953EFE}" destId="{5C532881-82D1-4AD7-AD54-F61E6DC03B09}" srcOrd="0" destOrd="0" presId="urn:microsoft.com/office/officeart/2005/8/layout/orgChart1"/>
    <dgm:cxn modelId="{02065339-5008-4AE1-90CE-735D9E4C434B}" type="presParOf" srcId="{25035123-5C3B-47EF-A676-0FF91D953EFE}" destId="{E6EC4D62-4D99-472B-8C82-5440B819EAB4}" srcOrd="1" destOrd="0" presId="urn:microsoft.com/office/officeart/2005/8/layout/orgChart1"/>
    <dgm:cxn modelId="{C5898063-8B2C-4205-9754-C9E5FB2B1B50}" type="presParOf" srcId="{3FB170B6-2F8D-4660-A940-ACF938736CF4}" destId="{773B0973-BF0C-441B-81ED-7A0DCA341A53}" srcOrd="1" destOrd="0" presId="urn:microsoft.com/office/officeart/2005/8/layout/orgChart1"/>
    <dgm:cxn modelId="{2EF12036-945F-4523-9BE0-6D13622644CD}" type="presParOf" srcId="{3FB170B6-2F8D-4660-A940-ACF938736CF4}" destId="{14D7E790-D224-42D4-815D-96A51BCF1322}" srcOrd="2" destOrd="0" presId="urn:microsoft.com/office/officeart/2005/8/layout/orgChart1"/>
    <dgm:cxn modelId="{222488B2-D8AD-402F-B72F-ABFF44AE6B7D}" type="presParOf" srcId="{A56DBAD2-0467-43A4-9ADA-F36462F8AB86}" destId="{01534637-D7B1-496F-B34D-A42CCBCF48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3D44F-B862-441C-B636-098A66313D36}">
      <dsp:nvSpPr>
        <dsp:cNvPr id="0" name=""/>
        <dsp:cNvSpPr/>
      </dsp:nvSpPr>
      <dsp:spPr>
        <a:xfrm>
          <a:off x="3541713" y="1556175"/>
          <a:ext cx="2487689" cy="387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11"/>
              </a:lnTo>
              <a:lnTo>
                <a:pt x="2487689" y="193611"/>
              </a:lnTo>
              <a:lnTo>
                <a:pt x="2487689" y="387223"/>
              </a:lnTo>
            </a:path>
          </a:pathLst>
        </a:custGeom>
        <a:noFill/>
        <a:ln w="9525" cap="rnd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8DD4-1F0A-48F2-81D2-A92B8854559E}">
      <dsp:nvSpPr>
        <dsp:cNvPr id="0" name=""/>
        <dsp:cNvSpPr/>
      </dsp:nvSpPr>
      <dsp:spPr>
        <a:xfrm>
          <a:off x="3495993" y="1556175"/>
          <a:ext cx="91440" cy="3872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223"/>
              </a:lnTo>
            </a:path>
          </a:pathLst>
        </a:custGeom>
        <a:noFill/>
        <a:ln w="9525" cap="rnd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69C2B-A6DE-4ECB-B47B-E61FF93C4676}">
      <dsp:nvSpPr>
        <dsp:cNvPr id="0" name=""/>
        <dsp:cNvSpPr/>
      </dsp:nvSpPr>
      <dsp:spPr>
        <a:xfrm>
          <a:off x="1054023" y="1556175"/>
          <a:ext cx="2487689" cy="387223"/>
        </a:xfrm>
        <a:custGeom>
          <a:avLst/>
          <a:gdLst/>
          <a:ahLst/>
          <a:cxnLst/>
          <a:rect l="0" t="0" r="0" b="0"/>
          <a:pathLst>
            <a:path>
              <a:moveTo>
                <a:pt x="2487689" y="0"/>
              </a:moveTo>
              <a:lnTo>
                <a:pt x="2487689" y="193611"/>
              </a:lnTo>
              <a:lnTo>
                <a:pt x="0" y="193611"/>
              </a:lnTo>
              <a:lnTo>
                <a:pt x="0" y="387223"/>
              </a:lnTo>
            </a:path>
          </a:pathLst>
        </a:custGeom>
        <a:noFill/>
        <a:ln w="9525" cap="rnd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33AC5-FCCE-4C2A-A03B-74F28C00893A}">
      <dsp:nvSpPr>
        <dsp:cNvPr id="0" name=""/>
        <dsp:cNvSpPr/>
      </dsp:nvSpPr>
      <dsp:spPr>
        <a:xfrm>
          <a:off x="2209802" y="118036"/>
          <a:ext cx="2663821" cy="1438139"/>
        </a:xfrm>
        <a:prstGeom prst="rect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Social Marketing </a:t>
          </a:r>
          <a:r>
            <a:rPr lang="en-US" sz="1700" b="1" u="sng" kern="1200" dirty="0" smtClean="0"/>
            <a:t>IS</a:t>
          </a:r>
          <a:endParaRPr lang="en-US" sz="1700" b="1" u="sng" kern="1200" dirty="0"/>
        </a:p>
      </dsp:txBody>
      <dsp:txXfrm>
        <a:off x="2209802" y="118036"/>
        <a:ext cx="2663821" cy="1438139"/>
      </dsp:txXfrm>
    </dsp:sp>
    <dsp:sp modelId="{BEE86585-09B7-4047-AA1F-EA302821B35D}">
      <dsp:nvSpPr>
        <dsp:cNvPr id="0" name=""/>
        <dsp:cNvSpPr/>
      </dsp:nvSpPr>
      <dsp:spPr>
        <a:xfrm>
          <a:off x="3789" y="1943398"/>
          <a:ext cx="2100466" cy="1984631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Selling a behavior, as opposed to a product, for the good of the community</a:t>
          </a:r>
          <a:endParaRPr lang="en-US" sz="1700" b="1" kern="1200" dirty="0"/>
        </a:p>
      </dsp:txBody>
      <dsp:txXfrm>
        <a:off x="3789" y="1943398"/>
        <a:ext cx="2100466" cy="1984631"/>
      </dsp:txXfrm>
    </dsp:sp>
    <dsp:sp modelId="{EBED2B8B-AFE7-4169-97D1-B056E8EBC123}">
      <dsp:nvSpPr>
        <dsp:cNvPr id="0" name=""/>
        <dsp:cNvSpPr/>
      </dsp:nvSpPr>
      <dsp:spPr>
        <a:xfrm>
          <a:off x="2491479" y="1943398"/>
          <a:ext cx="2100466" cy="1984631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Provides consumers with facts and then asks them to make a conscious choice to participate in, or change, a behavior</a:t>
          </a:r>
          <a:endParaRPr lang="en-US" sz="1700" b="1" kern="1200" dirty="0"/>
        </a:p>
      </dsp:txBody>
      <dsp:txXfrm>
        <a:off x="2491479" y="1943398"/>
        <a:ext cx="2100466" cy="1984631"/>
      </dsp:txXfrm>
    </dsp:sp>
    <dsp:sp modelId="{5C532881-82D1-4AD7-AD54-F61E6DC03B09}">
      <dsp:nvSpPr>
        <dsp:cNvPr id="0" name=""/>
        <dsp:cNvSpPr/>
      </dsp:nvSpPr>
      <dsp:spPr>
        <a:xfrm>
          <a:off x="4979169" y="1943398"/>
          <a:ext cx="2100466" cy="1984631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Is a ‘stay the course’ process – It produces a ‘slow but steady’, lasting change</a:t>
          </a:r>
          <a:endParaRPr lang="en-US" sz="1700" b="1" kern="1200" dirty="0"/>
        </a:p>
      </dsp:txBody>
      <dsp:txXfrm>
        <a:off x="4979169" y="1943398"/>
        <a:ext cx="2100466" cy="1984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DB960-2B76-49A4-B4DC-4E752D1B98C4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730A-D9D0-4B64-B15A-CC5DED5201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8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386A3-2E31-4C9B-B0BE-45709ADB984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74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386A3-2E31-4C9B-B0BE-45709ADB984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2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6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985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0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76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02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70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5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3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5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7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0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480A42-1B47-4A74-9A1D-F67E9D003F15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55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ethewall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hyperlink" Target="http://www.bethewall.org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sie.Salazar@yourcharlotteschools.net" TargetMode="External"/><Relationship Id="rId2" Type="http://schemas.openxmlformats.org/officeDocument/2006/relationships/hyperlink" Target="mailto:Chrissy.Bynum@yourcharlotteschools.ne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 The Wall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74676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A Practical Social Marketing Campaign to Prevent </a:t>
            </a:r>
            <a:endParaRPr lang="en-US" b="1" dirty="0" smtClean="0"/>
          </a:p>
          <a:p>
            <a:r>
              <a:rPr lang="en-US" b="1" dirty="0" smtClean="0"/>
              <a:t>Underage </a:t>
            </a:r>
            <a:r>
              <a:rPr lang="en-US" b="1" dirty="0" smtClean="0"/>
              <a:t>Drinking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-24384"/>
            <a:ext cx="9067800" cy="3724656"/>
          </a:xfrm>
          <a:prstGeom prst="rect">
            <a:avLst/>
          </a:prstGeom>
          <a:ln w="857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Social Marketing is </a:t>
            </a:r>
            <a:r>
              <a:rPr lang="en-US" b="1" i="1" dirty="0" smtClean="0"/>
              <a:t>NOT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853248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Not about </a:t>
            </a:r>
            <a:r>
              <a:rPr lang="en-US" sz="2800" u="sng" dirty="0" smtClean="0"/>
              <a:t>Promotion or Media Outreach </a:t>
            </a:r>
            <a:r>
              <a:rPr lang="en-US" sz="2800" i="1" u="sng" dirty="0" smtClean="0"/>
              <a:t>only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2" descr="gotmilkm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2885854" cy="38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OtMiilkWh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64" y="2838555"/>
            <a:ext cx="2250966" cy="38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9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Social Marketing </a:t>
            </a:r>
            <a:r>
              <a:rPr lang="en-US" b="1" i="1" dirty="0" smtClean="0"/>
              <a:t>IS. . .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Accepting a NEW Behavior</a:t>
            </a:r>
          </a:p>
          <a:p>
            <a:endParaRPr lang="en-US" dirty="0"/>
          </a:p>
          <a:p>
            <a:r>
              <a:rPr lang="en-US" dirty="0" smtClean="0"/>
              <a:t>Rejecting a POTENTIAL Behavior</a:t>
            </a:r>
          </a:p>
          <a:p>
            <a:endParaRPr lang="en-US" dirty="0"/>
          </a:p>
          <a:p>
            <a:r>
              <a:rPr lang="en-US" dirty="0" smtClean="0"/>
              <a:t>Modifying a CURRENT Behavior</a:t>
            </a:r>
          </a:p>
          <a:p>
            <a:endParaRPr lang="en-US" dirty="0"/>
          </a:p>
          <a:p>
            <a:r>
              <a:rPr lang="en-US" dirty="0" smtClean="0"/>
              <a:t>Abandoning an OLD Behavior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Social Marketing </a:t>
            </a:r>
            <a:r>
              <a:rPr lang="en-US" b="1" i="1" dirty="0" smtClean="0"/>
              <a:t>IS. . .</a:t>
            </a:r>
            <a:endParaRPr lang="en-US" b="1" i="1" dirty="0"/>
          </a:p>
        </p:txBody>
      </p:sp>
      <p:pic>
        <p:nvPicPr>
          <p:cNvPr id="4" name="Picture 4" descr="5 a d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98900"/>
            <a:ext cx="3428999" cy="40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Social Marketing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the Wall Campaign – Design appropriate strategy of manipulating the Five “P’s”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of Social Marketing:</a:t>
            </a:r>
          </a:p>
          <a:p>
            <a:pPr marL="0" indent="0">
              <a:buNone/>
            </a:pPr>
            <a:endParaRPr lang="en-US" sz="1800" dirty="0" smtClean="0"/>
          </a:p>
          <a:p>
            <a:pPr lvl="3"/>
            <a:r>
              <a:rPr lang="en-US" sz="2400" dirty="0" smtClean="0"/>
              <a:t>Product (Service)</a:t>
            </a:r>
          </a:p>
          <a:p>
            <a:pPr lvl="3"/>
            <a:r>
              <a:rPr lang="en-US" sz="2400" dirty="0" smtClean="0"/>
              <a:t>Price</a:t>
            </a:r>
          </a:p>
          <a:p>
            <a:pPr lvl="3"/>
            <a:r>
              <a:rPr lang="en-US" sz="2400" dirty="0" smtClean="0"/>
              <a:t>Place</a:t>
            </a:r>
          </a:p>
          <a:p>
            <a:pPr lvl="3"/>
            <a:r>
              <a:rPr lang="en-US" sz="2400" dirty="0" smtClean="0"/>
              <a:t>Promotion</a:t>
            </a:r>
          </a:p>
          <a:p>
            <a:pPr lvl="3"/>
            <a:r>
              <a:rPr lang="en-US" sz="2400" dirty="0" smtClean="0"/>
              <a:t>Politics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315" y="533400"/>
            <a:ext cx="8001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Part 2.  Be The Wall Implementation Strategies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004048" cy="4953000"/>
          </a:xfrm>
        </p:spPr>
        <p:txBody>
          <a:bodyPr/>
          <a:lstStyle/>
          <a:p>
            <a:r>
              <a:rPr lang="en-US" dirty="0" smtClean="0"/>
              <a:t>Behaviors</a:t>
            </a:r>
          </a:p>
          <a:p>
            <a:pPr lvl="1"/>
            <a:r>
              <a:rPr lang="en-US" dirty="0" smtClean="0"/>
              <a:t>Social Marketing, and the Be The Wall campaign is using commercial marketing practices to market principles – we’re asking for abstract behavior change</a:t>
            </a:r>
          </a:p>
          <a:p>
            <a:pPr lvl="1"/>
            <a:r>
              <a:rPr lang="en-US" dirty="0" smtClean="0"/>
              <a:t>Traditional Prevention Practices:</a:t>
            </a:r>
          </a:p>
          <a:p>
            <a:pPr lvl="2"/>
            <a:r>
              <a:rPr lang="en-US" dirty="0" smtClean="0"/>
              <a:t>A table at a venue is probably </a:t>
            </a:r>
            <a:r>
              <a:rPr lang="en-US" i="1" dirty="0" smtClean="0"/>
              <a:t>not</a:t>
            </a:r>
            <a:r>
              <a:rPr lang="en-US" dirty="0" smtClean="0"/>
              <a:t> going to get the level of a behavior change</a:t>
            </a:r>
          </a:p>
          <a:p>
            <a:pPr lvl="1"/>
            <a:r>
              <a:rPr lang="en-US" dirty="0" smtClean="0"/>
              <a:t>We use multiple ways to deliver our message:</a:t>
            </a:r>
          </a:p>
          <a:p>
            <a:pPr lvl="2"/>
            <a:r>
              <a:rPr lang="en-US" i="1" dirty="0" smtClean="0"/>
              <a:t>“Be the Wall between teens and alcohol”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 the Wall – The Launch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will you Launch the campaign?</a:t>
            </a:r>
          </a:p>
          <a:p>
            <a:pPr lvl="1"/>
            <a:r>
              <a:rPr lang="en-US" sz="2400" dirty="0"/>
              <a:t>Two Different Techniques – both valid</a:t>
            </a:r>
          </a:p>
          <a:p>
            <a:pPr lvl="1"/>
            <a:r>
              <a:rPr lang="en-US" dirty="0" smtClean="0"/>
              <a:t>Note</a:t>
            </a:r>
            <a:r>
              <a:rPr lang="en-US" dirty="0" smtClean="0"/>
              <a:t>:  Once you do launch – ‘STAY the COURSE’.  Don’t ‘stop and start’; be consistent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Who will be your target first?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Where will it be?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295400"/>
          </a:xfrm>
        </p:spPr>
        <p:txBody>
          <a:bodyPr>
            <a:noAutofit/>
          </a:bodyPr>
          <a:lstStyle/>
          <a:p>
            <a:r>
              <a:rPr lang="en-US" b="1" dirty="0" smtClean="0"/>
              <a:t>Be The Wall – </a:t>
            </a:r>
            <a:br>
              <a:rPr lang="en-US" b="1" dirty="0" smtClean="0"/>
            </a:br>
            <a:r>
              <a:rPr lang="en-US" b="1" dirty="0" smtClean="0"/>
              <a:t>Traditional Approaches</a:t>
            </a:r>
            <a:endParaRPr lang="en-US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Information tables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Presentations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Poster drops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295400"/>
          </a:xfrm>
        </p:spPr>
        <p:txBody>
          <a:bodyPr>
            <a:noAutofit/>
          </a:bodyPr>
          <a:lstStyle/>
          <a:p>
            <a:r>
              <a:rPr lang="en-US" b="1" dirty="0" smtClean="0"/>
              <a:t>Be The Wall – </a:t>
            </a:r>
            <a:br>
              <a:rPr lang="en-US" b="1" dirty="0" smtClean="0"/>
            </a:br>
            <a:r>
              <a:rPr lang="en-US" b="1" dirty="0" smtClean="0"/>
              <a:t>Other Approaches</a:t>
            </a:r>
            <a:endParaRPr lang="en-US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Branding</a:t>
            </a:r>
            <a:endParaRPr lang="en-US" dirty="0"/>
          </a:p>
          <a:p>
            <a:r>
              <a:rPr lang="en-US" dirty="0"/>
              <a:t>T-Shirt walks/trees</a:t>
            </a:r>
          </a:p>
          <a:p>
            <a:r>
              <a:rPr lang="en-US" dirty="0"/>
              <a:t>Conversation challenges</a:t>
            </a:r>
          </a:p>
          <a:p>
            <a:r>
              <a:rPr lang="en-US" dirty="0"/>
              <a:t>Text trees</a:t>
            </a:r>
          </a:p>
          <a:p>
            <a:r>
              <a:rPr lang="en-US" dirty="0"/>
              <a:t>Email </a:t>
            </a:r>
            <a:r>
              <a:rPr lang="en-US" dirty="0" smtClean="0"/>
              <a:t>trees</a:t>
            </a:r>
          </a:p>
          <a:p>
            <a:r>
              <a:rPr lang="en-US" dirty="0" smtClean="0"/>
              <a:t>Parent Pick-Up at schools</a:t>
            </a:r>
            <a:endParaRPr lang="en-US" dirty="0"/>
          </a:p>
          <a:p>
            <a:r>
              <a:rPr lang="en-US" dirty="0"/>
              <a:t>Guerilla marketing</a:t>
            </a:r>
          </a:p>
        </p:txBody>
      </p:sp>
    </p:spTree>
    <p:extLst>
      <p:ext uri="{BB962C8B-B14F-4D97-AF65-F5344CB8AC3E}">
        <p14:creationId xmlns:p14="http://schemas.microsoft.com/office/powerpoint/2010/main" val="113402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057879"/>
              </p:ext>
            </p:extLst>
          </p:nvPr>
        </p:nvGraphicFramePr>
        <p:xfrm>
          <a:off x="647700" y="838200"/>
          <a:ext cx="8001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12344400" imgH="8229600" progId="Acrobat.Document.11">
                  <p:embed/>
                </p:oleObj>
              </mc:Choice>
              <mc:Fallback>
                <p:oleObj name="Acrobat Document" r:id="rId3" imgW="12344400" imgH="8229600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838200"/>
                        <a:ext cx="8001000" cy="533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629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34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914400"/>
          </a:xfrm>
        </p:spPr>
        <p:txBody>
          <a:bodyPr/>
          <a:lstStyle/>
          <a:p>
            <a:r>
              <a:rPr lang="en-US" b="1" dirty="0" smtClean="0"/>
              <a:t>Purpose and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8004048" cy="5257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600" dirty="0" smtClean="0"/>
              <a:t>To </a:t>
            </a:r>
            <a:r>
              <a:rPr lang="en-US" sz="2600" dirty="0"/>
              <a:t>provide a basic, ‘Social Marketing 101’ introduction; for some participants this will be a ‘first time primer’ and for others, a refresher. </a:t>
            </a:r>
          </a:p>
          <a:p>
            <a:r>
              <a:rPr lang="en-US" sz="2600" dirty="0"/>
              <a:t>To provide a thorough understanding of Be the Wall Implementation Strategies</a:t>
            </a:r>
          </a:p>
          <a:p>
            <a:pPr lvl="0"/>
            <a:r>
              <a:rPr lang="en-US" sz="2600" dirty="0" smtClean="0"/>
              <a:t>To </a:t>
            </a:r>
            <a:r>
              <a:rPr lang="en-US" sz="2600" dirty="0"/>
              <a:t>provide a thorough understanding of all that the Be the Wall campaign offers</a:t>
            </a:r>
          </a:p>
          <a:p>
            <a:pPr lvl="2"/>
            <a:r>
              <a:rPr lang="en-US" sz="1900" dirty="0" smtClean="0"/>
              <a:t>Tools/Products</a:t>
            </a:r>
            <a:endParaRPr lang="en-US" sz="1900" dirty="0"/>
          </a:p>
          <a:p>
            <a:pPr lvl="2"/>
            <a:r>
              <a:rPr lang="en-US" sz="1900" dirty="0"/>
              <a:t>Materials</a:t>
            </a:r>
          </a:p>
          <a:p>
            <a:pPr lvl="2"/>
            <a:r>
              <a:rPr lang="en-US" sz="1900" dirty="0"/>
              <a:t>Interactive Website</a:t>
            </a:r>
          </a:p>
          <a:p>
            <a:pPr lvl="2"/>
            <a:r>
              <a:rPr lang="en-US" sz="1900" dirty="0"/>
              <a:t>Training</a:t>
            </a:r>
          </a:p>
          <a:p>
            <a:pPr lvl="0"/>
            <a:r>
              <a:rPr lang="en-US" sz="2600" dirty="0" smtClean="0"/>
              <a:t>To </a:t>
            </a:r>
            <a:r>
              <a:rPr lang="en-US" sz="2600" dirty="0"/>
              <a:t>answer your 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22" y="717276"/>
            <a:ext cx="5911078" cy="5454924"/>
          </a:xfrm>
        </p:spPr>
      </p:pic>
    </p:spTree>
    <p:extLst>
      <p:ext uri="{BB962C8B-B14F-4D97-AF65-F5344CB8AC3E}">
        <p14:creationId xmlns:p14="http://schemas.microsoft.com/office/powerpoint/2010/main" val="4216589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6" y="963215"/>
            <a:ext cx="6945313" cy="520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87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3733800"/>
            <a:ext cx="4039985" cy="30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9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482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934199" cy="554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339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S8511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1999"/>
            <a:ext cx="7315200" cy="548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336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S851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111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399"/>
            <a:ext cx="6781800" cy="59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420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80914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2095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650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S8511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57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Part 1. Social Marketing 101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153060"/>
              </p:ext>
            </p:extLst>
          </p:nvPr>
        </p:nvGraphicFramePr>
        <p:xfrm>
          <a:off x="1222375" y="1863167"/>
          <a:ext cx="7083426" cy="404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S8511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837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4556125" cy="4572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43300"/>
            <a:ext cx="402695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52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8001000" cy="5334000"/>
          </a:xfrm>
        </p:spPr>
      </p:pic>
    </p:spTree>
    <p:extLst>
      <p:ext uri="{BB962C8B-B14F-4D97-AF65-F5344CB8AC3E}">
        <p14:creationId xmlns:p14="http://schemas.microsoft.com/office/powerpoint/2010/main" val="3287691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823200" cy="5867400"/>
          </a:xfrm>
        </p:spPr>
      </p:pic>
    </p:spTree>
    <p:extLst>
      <p:ext uri="{BB962C8B-B14F-4D97-AF65-F5344CB8AC3E}">
        <p14:creationId xmlns:p14="http://schemas.microsoft.com/office/powerpoint/2010/main" val="21333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823200" cy="5867400"/>
          </a:xfrm>
        </p:spPr>
      </p:pic>
    </p:spTree>
    <p:extLst>
      <p:ext uri="{BB962C8B-B14F-4D97-AF65-F5344CB8AC3E}">
        <p14:creationId xmlns:p14="http://schemas.microsoft.com/office/powerpoint/2010/main" val="10163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Part 3. What Be The Wall Campaign offers you. . 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5867" y="1981200"/>
            <a:ext cx="8004048" cy="4572000"/>
          </a:xfrm>
        </p:spPr>
        <p:txBody>
          <a:bodyPr/>
          <a:lstStyle/>
          <a:p>
            <a:r>
              <a:rPr lang="en-US" dirty="0"/>
              <a:t>Interactive </a:t>
            </a:r>
            <a:r>
              <a:rPr lang="en-US" dirty="0" smtClean="0"/>
              <a:t>Website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Materials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Tools</a:t>
            </a:r>
          </a:p>
          <a:p>
            <a:endParaRPr lang="en-US" dirty="0"/>
          </a:p>
          <a:p>
            <a:r>
              <a:rPr lang="en-US" dirty="0" smtClean="0"/>
              <a:t>Training </a:t>
            </a:r>
            <a:r>
              <a:rPr lang="en-US" dirty="0" smtClean="0"/>
              <a:t>and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514600"/>
            <a:ext cx="73152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smtClean="0">
                <a:hlinkClick r:id="rId2"/>
              </a:rPr>
              <a:t>www.bethewall.org</a:t>
            </a:r>
            <a:r>
              <a:rPr lang="en-US" sz="4900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2172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900" y="76200"/>
            <a:ext cx="8001000" cy="1143000"/>
          </a:xfrm>
        </p:spPr>
        <p:txBody>
          <a:bodyPr/>
          <a:lstStyle/>
          <a:p>
            <a:r>
              <a:rPr lang="en-US" b="1" dirty="0" smtClean="0"/>
              <a:t>www.bethewall.org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858000" cy="4986943"/>
          </a:xfrm>
        </p:spPr>
      </p:pic>
    </p:spTree>
    <p:extLst>
      <p:ext uri="{BB962C8B-B14F-4D97-AF65-F5344CB8AC3E}">
        <p14:creationId xmlns:p14="http://schemas.microsoft.com/office/powerpoint/2010/main" val="2987730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 Login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781800" cy="4921908"/>
          </a:xfrm>
        </p:spPr>
      </p:pic>
    </p:spTree>
    <p:extLst>
      <p:ext uri="{BB962C8B-B14F-4D97-AF65-F5344CB8AC3E}">
        <p14:creationId xmlns:p14="http://schemas.microsoft.com/office/powerpoint/2010/main" val="1666395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99669"/>
            <a:ext cx="7055380" cy="1400530"/>
          </a:xfrm>
        </p:spPr>
        <p:txBody>
          <a:bodyPr>
            <a:normAutofit/>
          </a:bodyPr>
          <a:lstStyle/>
          <a:p>
            <a:r>
              <a:rPr lang="en-US" dirty="0" smtClean="0"/>
              <a:t>Campaign Materials </a:t>
            </a:r>
            <a:br>
              <a:rPr lang="en-US" dirty="0" smtClean="0"/>
            </a:br>
            <a:r>
              <a:rPr lang="en-US" dirty="0" smtClean="0"/>
              <a:t>and Price Sheets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199"/>
            <a:ext cx="6790633" cy="4897669"/>
          </a:xfrm>
        </p:spPr>
      </p:pic>
    </p:spTree>
    <p:extLst>
      <p:ext uri="{BB962C8B-B14F-4D97-AF65-F5344CB8AC3E}">
        <p14:creationId xmlns:p14="http://schemas.microsoft.com/office/powerpoint/2010/main" val="240520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Social Marketing is </a:t>
            </a:r>
            <a:r>
              <a:rPr lang="en-US" b="1" i="1" dirty="0" smtClean="0"/>
              <a:t>NOT. . .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983"/>
            <a:ext cx="6711654" cy="4195481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Not about our </a:t>
            </a:r>
            <a:r>
              <a:rPr lang="en-US" sz="2800" u="sng" dirty="0" smtClean="0"/>
              <a:t>Organizations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Not about </a:t>
            </a:r>
            <a:r>
              <a:rPr lang="en-US" sz="2800" u="sng" dirty="0" smtClean="0"/>
              <a:t>Blame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33400"/>
            <a:ext cx="5032907" cy="5736897"/>
          </a:xfrm>
        </p:spPr>
      </p:pic>
    </p:spTree>
    <p:extLst>
      <p:ext uri="{BB962C8B-B14F-4D97-AF65-F5344CB8AC3E}">
        <p14:creationId xmlns:p14="http://schemas.microsoft.com/office/powerpoint/2010/main" val="4073440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914400"/>
          </a:xfrm>
        </p:spPr>
        <p:txBody>
          <a:bodyPr/>
          <a:lstStyle/>
          <a:p>
            <a:r>
              <a:rPr lang="en-US" dirty="0" smtClean="0"/>
              <a:t>Be The Wall Tools – </a:t>
            </a:r>
            <a:r>
              <a:rPr lang="en-US" sz="3600" dirty="0" smtClean="0"/>
              <a:t>Phase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360">
            <a:off x="536422" y="1623945"/>
            <a:ext cx="2697414" cy="2584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03867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343400"/>
            <a:ext cx="6324601" cy="2367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647">
            <a:off x="6523508" y="1372541"/>
            <a:ext cx="2207292" cy="1657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90800"/>
            <a:ext cx="1990666" cy="24053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9601" y="5326131"/>
            <a:ext cx="2040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These represent a small assortment of Phase 1 Be the Wall items.  See the complete line at: </a:t>
            </a:r>
            <a:r>
              <a:rPr lang="en-US" sz="1200" b="1" dirty="0" smtClean="0">
                <a:hlinkClick r:id="rId7"/>
              </a:rPr>
              <a:t>www.bethewall.org</a:t>
            </a:r>
            <a:r>
              <a:rPr lang="en-US" sz="1200" dirty="0" smtClean="0"/>
              <a:t>   Go to Admin Tab, Enter your Email; Password: btw123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4579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85800"/>
            <a:ext cx="4549155" cy="5507198"/>
          </a:xfrm>
        </p:spPr>
      </p:pic>
    </p:spTree>
    <p:extLst>
      <p:ext uri="{BB962C8B-B14F-4D97-AF65-F5344CB8AC3E}">
        <p14:creationId xmlns:p14="http://schemas.microsoft.com/office/powerpoint/2010/main" val="809512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838200"/>
          </a:xfrm>
        </p:spPr>
        <p:txBody>
          <a:bodyPr/>
          <a:lstStyle/>
          <a:p>
            <a:r>
              <a:rPr lang="en-US" dirty="0" smtClean="0"/>
              <a:t>Be The Wall – </a:t>
            </a:r>
            <a:r>
              <a:rPr lang="en-US" sz="3600" dirty="0" smtClean="0"/>
              <a:t>Phase 2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3962400" cy="132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808">
            <a:off x="7006186" y="613298"/>
            <a:ext cx="1600200" cy="1874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33" y="1371600"/>
            <a:ext cx="2286000" cy="176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840">
            <a:off x="369095" y="2682508"/>
            <a:ext cx="2348383" cy="1391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00867"/>
            <a:ext cx="2286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02" y="2890332"/>
            <a:ext cx="1824357" cy="2361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28" y="4543355"/>
            <a:ext cx="1910268" cy="1910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1" y="4563487"/>
            <a:ext cx="2060991" cy="18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21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85800"/>
            <a:ext cx="4419600" cy="5536511"/>
          </a:xfrm>
        </p:spPr>
      </p:pic>
    </p:spTree>
    <p:extLst>
      <p:ext uri="{BB962C8B-B14F-4D97-AF65-F5344CB8AC3E}">
        <p14:creationId xmlns:p14="http://schemas.microsoft.com/office/powerpoint/2010/main" val="2869913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39673"/>
            <a:ext cx="2286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79481"/>
            <a:ext cx="3657600" cy="1398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5609">
            <a:off x="381302" y="517695"/>
            <a:ext cx="2818797" cy="1903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810000"/>
            <a:ext cx="2407920" cy="2438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93170"/>
            <a:ext cx="6858000" cy="2330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608">
            <a:off x="6049707" y="1908315"/>
            <a:ext cx="2947701" cy="19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7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4495800" cy="5770946"/>
          </a:xfrm>
        </p:spPr>
      </p:pic>
    </p:spTree>
    <p:extLst>
      <p:ext uri="{BB962C8B-B14F-4D97-AF65-F5344CB8AC3E}">
        <p14:creationId xmlns:p14="http://schemas.microsoft.com/office/powerpoint/2010/main" val="3286777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31937"/>
            <a:ext cx="7055380" cy="140053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Be The Wall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sz="4000" dirty="0" smtClean="0"/>
              <a:t>Materials and Website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24000"/>
            <a:ext cx="7543800" cy="51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68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400"/>
            <a:ext cx="4629470" cy="5980299"/>
          </a:xfrm>
        </p:spPr>
      </p:pic>
    </p:spTree>
    <p:extLst>
      <p:ext uri="{BB962C8B-B14F-4D97-AF65-F5344CB8AC3E}">
        <p14:creationId xmlns:p14="http://schemas.microsoft.com/office/powerpoint/2010/main" val="4270050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the Wall Training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700" y="1447801"/>
            <a:ext cx="6711654" cy="48006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Customized Training – designed to fit the needs of your community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Free to our clients:</a:t>
            </a:r>
          </a:p>
          <a:p>
            <a:pPr lvl="1"/>
            <a:r>
              <a:rPr lang="en-US" dirty="0" smtClean="0"/>
              <a:t>Conference Calls</a:t>
            </a:r>
          </a:p>
          <a:p>
            <a:pPr lvl="1"/>
            <a:r>
              <a:rPr lang="en-US" dirty="0" smtClean="0"/>
              <a:t>Webinars</a:t>
            </a:r>
          </a:p>
          <a:p>
            <a:pPr lvl="1"/>
            <a:r>
              <a:rPr lang="en-US" dirty="0" smtClean="0"/>
              <a:t>Written materials</a:t>
            </a:r>
          </a:p>
          <a:p>
            <a:pPr lvl="1"/>
            <a:endParaRPr lang="en-US" dirty="0"/>
          </a:p>
          <a:p>
            <a:r>
              <a:rPr lang="en-US" dirty="0" smtClean="0"/>
              <a:t>On-Site visits</a:t>
            </a:r>
          </a:p>
          <a:p>
            <a:pPr lvl="1"/>
            <a:r>
              <a:rPr lang="en-US" dirty="0" smtClean="0"/>
              <a:t>In-House training for your group</a:t>
            </a:r>
          </a:p>
          <a:p>
            <a:pPr lvl="2"/>
            <a:r>
              <a:rPr lang="en-US" dirty="0" smtClean="0"/>
              <a:t>Length of time – to be determined</a:t>
            </a:r>
          </a:p>
          <a:p>
            <a:pPr lvl="2"/>
            <a:r>
              <a:rPr lang="en-US" dirty="0" smtClean="0"/>
              <a:t>Be The Wall (DFCC) staff time and travel to be reimbursed</a:t>
            </a:r>
            <a:endParaRPr lang="en-US" dirty="0" smtClean="0"/>
          </a:p>
          <a:p>
            <a:pPr marL="36576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7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f I Ate Out Of A Dog Bowl, Would You Like Me More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97907"/>
            <a:ext cx="3124200" cy="461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Questions: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600200"/>
            <a:ext cx="8004048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1. In </a:t>
            </a:r>
            <a:r>
              <a:rPr lang="en-US" dirty="0"/>
              <a:t>your practical guide you say that we need to work with a Social Marketing Coach. Do we need to hire one or do you provide this service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2. What </a:t>
            </a:r>
            <a:r>
              <a:rPr lang="en-US" dirty="0"/>
              <a:t>is the estimated time to implement each phase of the campaign?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Can </a:t>
            </a:r>
            <a:r>
              <a:rPr lang="en-US" dirty="0"/>
              <a:t>you provide us an example of the timeframe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Can you share how was your experience working with other communities like Latinos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Have </a:t>
            </a:r>
            <a:r>
              <a:rPr lang="en-US" dirty="0"/>
              <a:t>you used this strategy with two or more communities or in two or more languages at the same time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3. If </a:t>
            </a:r>
            <a:r>
              <a:rPr lang="en-US" dirty="0"/>
              <a:t>we need or want to use our own message and adapt it to the campaign, what would be the process or model that we need to follow to develop the message?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98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i="1" dirty="0" smtClean="0"/>
              <a:t>Tweaking</a:t>
            </a:r>
            <a:r>
              <a:rPr lang="en-US" dirty="0" smtClean="0"/>
              <a:t>’ the message. . 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1600"/>
            <a:ext cx="3108942" cy="5105400"/>
          </a:xfrm>
        </p:spPr>
      </p:pic>
    </p:spTree>
    <p:extLst>
      <p:ext uri="{BB962C8B-B14F-4D97-AF65-F5344CB8AC3E}">
        <p14:creationId xmlns:p14="http://schemas.microsoft.com/office/powerpoint/2010/main" val="1931898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990600"/>
            <a:ext cx="7086600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Any questions?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14600"/>
            <a:ext cx="7924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so much for your participation in this session.  We appreciate you and wish you tremendous success with  your Be The Wall campaign.</a:t>
            </a:r>
          </a:p>
          <a:p>
            <a:endParaRPr lang="en-US" dirty="0"/>
          </a:p>
          <a:p>
            <a:r>
              <a:rPr lang="en-US" dirty="0" smtClean="0"/>
              <a:t>Chrissy Bynum, Contracts Manager</a:t>
            </a:r>
          </a:p>
          <a:p>
            <a:r>
              <a:rPr lang="en-US" b="1" dirty="0" smtClean="0">
                <a:solidFill>
                  <a:schemeClr val="bg1"/>
                </a:solidFill>
                <a:hlinkClick r:id="rId2"/>
              </a:rPr>
              <a:t>Chrissy.Bynum@yourcharlotteschools.net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941-979-2760</a:t>
            </a:r>
          </a:p>
          <a:p>
            <a:endParaRPr lang="en-US" dirty="0"/>
          </a:p>
          <a:p>
            <a:r>
              <a:rPr lang="en-US" dirty="0" smtClean="0"/>
              <a:t>Chrissie Salazar, Public Outreach Coordinator</a:t>
            </a:r>
          </a:p>
          <a:p>
            <a:r>
              <a:rPr lang="en-US" b="1" dirty="0" smtClean="0">
                <a:hlinkClick r:id="rId3"/>
              </a:rPr>
              <a:t>Chrissie.Salazar@yourcharlotteschools.net</a:t>
            </a:r>
            <a:endParaRPr lang="en-US" b="1" dirty="0" smtClean="0"/>
          </a:p>
          <a:p>
            <a:r>
              <a:rPr lang="en-US" dirty="0" smtClean="0"/>
              <a:t>941-979-7471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7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Social Marketing is </a:t>
            </a:r>
            <a:r>
              <a:rPr lang="en-US" b="1" i="1" dirty="0" smtClean="0"/>
              <a:t>NOT</a:t>
            </a:r>
            <a:r>
              <a:rPr lang="en-US" b="1" dirty="0" smtClean="0"/>
              <a:t>. . .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Not </a:t>
            </a:r>
            <a:r>
              <a:rPr lang="en-US" sz="3200" dirty="0"/>
              <a:t>about </a:t>
            </a:r>
            <a:r>
              <a:rPr lang="en-US" sz="3200" u="sng" dirty="0" smtClean="0"/>
              <a:t>Insulting</a:t>
            </a:r>
          </a:p>
          <a:p>
            <a:pPr marL="0" indent="0">
              <a:buNone/>
            </a:pPr>
            <a:endParaRPr lang="en-US" sz="3200" u="sng" dirty="0"/>
          </a:p>
          <a:p>
            <a:endParaRPr lang="en-US" dirty="0"/>
          </a:p>
        </p:txBody>
      </p:sp>
      <p:pic>
        <p:nvPicPr>
          <p:cNvPr id="4" name="Picture 5" descr="Half_page_m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20955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Social Marketing is </a:t>
            </a:r>
            <a:r>
              <a:rPr lang="en-US" b="1" i="1" dirty="0" smtClean="0"/>
              <a:t>NOT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</a:t>
            </a:r>
            <a:r>
              <a:rPr lang="en-US" sz="2800" dirty="0" smtClean="0"/>
              <a:t>about </a:t>
            </a:r>
            <a:r>
              <a:rPr lang="en-US" sz="2800" u="sng" dirty="0" smtClean="0"/>
              <a:t>Scare Tactics        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u="sng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4" descr="landm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400"/>
            <a:ext cx="52387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Social Marketing is </a:t>
            </a:r>
            <a:r>
              <a:rPr lang="en-US" b="1" i="1" dirty="0" smtClean="0"/>
              <a:t>NOT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573" y="1927507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Not about </a:t>
            </a:r>
            <a:r>
              <a:rPr lang="en-US" sz="2800" u="sng" dirty="0" smtClean="0"/>
              <a:t>Scare Tactics        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u="sng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02" y="2667000"/>
            <a:ext cx="512504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1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Social Marketing is </a:t>
            </a:r>
            <a:r>
              <a:rPr lang="en-US" b="1" i="1" dirty="0" smtClean="0"/>
              <a:t>NOT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853248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Not about </a:t>
            </a:r>
            <a:r>
              <a:rPr lang="en-US" sz="2800" u="sng" dirty="0" smtClean="0"/>
              <a:t>Scare Tactics        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u="sng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4" descr="Ricky_&amp;_Matt-Poster[2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6781800" cy="43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9E31AC6-CC33-4EA4-9EEC-63573E42B1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305</TotalTime>
  <Words>643</Words>
  <Application>Microsoft Office PowerPoint</Application>
  <PresentationFormat>On-screen Show (4:3)</PresentationFormat>
  <Paragraphs>144</Paragraphs>
  <Slides>52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Century Gothic</vt:lpstr>
      <vt:lpstr>Wingdings 3</vt:lpstr>
      <vt:lpstr>Ion</vt:lpstr>
      <vt:lpstr>Acrobat Document</vt:lpstr>
      <vt:lpstr>Be The Wall</vt:lpstr>
      <vt:lpstr>Purpose and Objectives</vt:lpstr>
      <vt:lpstr>Part 1. Social Marketing 101</vt:lpstr>
      <vt:lpstr>Social Marketing is NOT. . .</vt:lpstr>
      <vt:lpstr>PowerPoint Presentation</vt:lpstr>
      <vt:lpstr>Social Marketing is NOT. . .</vt:lpstr>
      <vt:lpstr>Social Marketing is NOT</vt:lpstr>
      <vt:lpstr>Social Marketing is NOT</vt:lpstr>
      <vt:lpstr>Social Marketing is NOT</vt:lpstr>
      <vt:lpstr>Social Marketing is NOT</vt:lpstr>
      <vt:lpstr>Social Marketing IS. . .</vt:lpstr>
      <vt:lpstr>Social Marketing IS. . .</vt:lpstr>
      <vt:lpstr>Social Marketing Process</vt:lpstr>
      <vt:lpstr>Part 2.  Be The Wall Implementation Strategies</vt:lpstr>
      <vt:lpstr>Be the Wall – The Launch</vt:lpstr>
      <vt:lpstr>Be The Wall –  Traditional Approaches</vt:lpstr>
      <vt:lpstr>Be The Wall –  Other Approaches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3. What Be The Wall Campaign offers you. . .</vt:lpstr>
      <vt:lpstr>www.bethewall.org  </vt:lpstr>
      <vt:lpstr>www.bethewall.org</vt:lpstr>
      <vt:lpstr>Admin Login</vt:lpstr>
      <vt:lpstr>Campaign Materials  and Price Sheets</vt:lpstr>
      <vt:lpstr>PowerPoint Presentation</vt:lpstr>
      <vt:lpstr>Be The Wall Tools – Phase 1</vt:lpstr>
      <vt:lpstr>PowerPoint Presentation</vt:lpstr>
      <vt:lpstr>Be The Wall – Phase 2</vt:lpstr>
      <vt:lpstr>PowerPoint Presentation</vt:lpstr>
      <vt:lpstr>PowerPoint Presentation</vt:lpstr>
      <vt:lpstr>PowerPoint Presentation</vt:lpstr>
      <vt:lpstr>Be The Wall –  Materials and Website</vt:lpstr>
      <vt:lpstr>PowerPoint Presentation</vt:lpstr>
      <vt:lpstr>Be the Wall Training</vt:lpstr>
      <vt:lpstr>Your Questions:</vt:lpstr>
      <vt:lpstr>‘Tweaking’ the message. . . </vt:lpstr>
      <vt:lpstr>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The Wall</dc:title>
  <dc:creator>Salazar, Chrissie</dc:creator>
  <cp:keywords/>
  <cp:lastModifiedBy>Salazar, Chrissie</cp:lastModifiedBy>
  <cp:revision>33</cp:revision>
  <dcterms:created xsi:type="dcterms:W3CDTF">2014-07-11T10:25:58Z</dcterms:created>
  <dcterms:modified xsi:type="dcterms:W3CDTF">2014-07-11T17:12:27Z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TC102282709990</vt:lpwstr>
  </property>
</Properties>
</file>